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nton Italics" charset="1" panose="00000500000000000000"/>
      <p:regular r:id="rId19"/>
    </p:embeddedFont>
    <p:embeddedFont>
      <p:font typeface="Open Sans" charset="1" panose="00000000000000000000"/>
      <p:regular r:id="rId20"/>
    </p:embeddedFont>
    <p:embeddedFont>
      <p:font typeface="Open Sans Bold" charset="1" panose="00000000000000000000"/>
      <p:regular r:id="rId21"/>
    </p:embeddedFont>
    <p:embeddedFont>
      <p:font typeface="Canva Sans" charset="1" panose="020B05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www.sciencedirect.com/science/article/abs/pii/S0097849323002315?utm_source=chatgpt.com" TargetMode="External" Type="http://schemas.openxmlformats.org/officeDocument/2006/relationships/hyperlink"/><Relationship Id="rId4" Target="https://www.ijert.org/ai-fitness-trainer-using-human-pose-estimation?utm_source=chatgpt.com" TargetMode="External" Type="http://schemas.openxmlformats.org/officeDocument/2006/relationships/hyperlink"/><Relationship Id="rId5" Target="https://pubmed.ncbi.nlm.nih.gov/32485426/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1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71059" y="-585511"/>
            <a:ext cx="17376481" cy="12097763"/>
            <a:chOff x="0" y="0"/>
            <a:chExt cx="1182576" cy="8233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2576" cy="823327"/>
            </a:xfrm>
            <a:custGeom>
              <a:avLst/>
              <a:gdLst/>
              <a:ahLst/>
              <a:cxnLst/>
              <a:rect r="r" b="b" t="t" l="l"/>
              <a:pathLst>
                <a:path h="823327" w="1182576">
                  <a:moveTo>
                    <a:pt x="203200" y="0"/>
                  </a:moveTo>
                  <a:lnTo>
                    <a:pt x="1182576" y="0"/>
                  </a:lnTo>
                  <a:lnTo>
                    <a:pt x="979376" y="823327"/>
                  </a:lnTo>
                  <a:lnTo>
                    <a:pt x="0" y="823327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0" t="-11665" r="-28878" b="-1166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931637" y="2053387"/>
            <a:ext cx="11206591" cy="524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0"/>
              </a:lnSpc>
            </a:pPr>
            <a:r>
              <a:rPr lang="en-US" sz="15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POSE-AI</a:t>
            </a:r>
          </a:p>
          <a:p>
            <a:pPr algn="l">
              <a:lnSpc>
                <a:spcPts val="21000"/>
              </a:lnSpc>
              <a:spcBef>
                <a:spcPct val="0"/>
              </a:spcBef>
            </a:pPr>
            <a:r>
              <a:rPr lang="en-US" sz="15000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TRAINER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1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56203" y="645238"/>
            <a:ext cx="10541427" cy="68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rtl="true">
              <a:lnSpc>
                <a:spcPts val="5503"/>
              </a:lnSpc>
              <a:spcBef>
                <a:spcPct val="0"/>
              </a:spcBef>
            </a:pPr>
            <a:r>
              <a:rPr lang="he-IL" sz="393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  <a:rtl val="true"/>
              </a:rPr>
              <a:t>ניתוח נתונים - </a:t>
            </a:r>
            <a:r>
              <a:rPr lang="en-US" sz="393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EDA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511800" y="1704793"/>
            <a:ext cx="8791351" cy="5868227"/>
          </a:xfrm>
          <a:custGeom>
            <a:avLst/>
            <a:gdLst/>
            <a:ahLst/>
            <a:cxnLst/>
            <a:rect r="r" b="b" t="t" l="l"/>
            <a:pathLst>
              <a:path h="5868227" w="8791351">
                <a:moveTo>
                  <a:pt x="0" y="0"/>
                </a:moveTo>
                <a:lnTo>
                  <a:pt x="8791351" y="0"/>
                </a:lnTo>
                <a:lnTo>
                  <a:pt x="8791351" y="5868228"/>
                </a:lnTo>
                <a:lnTo>
                  <a:pt x="0" y="5868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92839" y="7954021"/>
            <a:ext cx="10051859" cy="1014473"/>
          </a:xfrm>
          <a:custGeom>
            <a:avLst/>
            <a:gdLst/>
            <a:ahLst/>
            <a:cxnLst/>
            <a:rect r="r" b="b" t="t" l="l"/>
            <a:pathLst>
              <a:path h="1014473" w="10051859">
                <a:moveTo>
                  <a:pt x="0" y="0"/>
                </a:moveTo>
                <a:lnTo>
                  <a:pt x="10051859" y="0"/>
                </a:lnTo>
                <a:lnTo>
                  <a:pt x="10051859" y="1014473"/>
                </a:lnTo>
                <a:lnTo>
                  <a:pt x="0" y="1014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638" r="0" b="-2638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1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56960" y="1028700"/>
            <a:ext cx="6070716" cy="8993653"/>
          </a:xfrm>
          <a:custGeom>
            <a:avLst/>
            <a:gdLst/>
            <a:ahLst/>
            <a:cxnLst/>
            <a:rect r="r" b="b" t="t" l="l"/>
            <a:pathLst>
              <a:path h="8993653" w="6070716">
                <a:moveTo>
                  <a:pt x="0" y="0"/>
                </a:moveTo>
                <a:lnTo>
                  <a:pt x="6070716" y="0"/>
                </a:lnTo>
                <a:lnTo>
                  <a:pt x="6070716" y="8993653"/>
                </a:lnTo>
                <a:lnTo>
                  <a:pt x="0" y="8993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3764645" y="645238"/>
            <a:ext cx="10541427" cy="68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03"/>
              </a:lnSpc>
              <a:spcBef>
                <a:spcPct val="0"/>
              </a:spcBef>
            </a:pPr>
            <a:r>
              <a:rPr lang="en-US" sz="393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SOAGRAM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60447" y="271301"/>
            <a:ext cx="2081449" cy="68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03"/>
              </a:lnSpc>
              <a:spcBef>
                <a:spcPct val="0"/>
              </a:spcBef>
            </a:pPr>
            <a:r>
              <a:rPr lang="en-US" sz="393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DIAGRAM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24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150" y="-330635"/>
            <a:ext cx="19023105" cy="10948270"/>
          </a:xfrm>
          <a:custGeom>
            <a:avLst/>
            <a:gdLst/>
            <a:ahLst/>
            <a:cxnLst/>
            <a:rect r="r" b="b" t="t" l="l"/>
            <a:pathLst>
              <a:path h="10948270" w="19023105">
                <a:moveTo>
                  <a:pt x="0" y="0"/>
                </a:moveTo>
                <a:lnTo>
                  <a:pt x="19023105" y="0"/>
                </a:lnTo>
                <a:lnTo>
                  <a:pt x="19023105" y="10948270"/>
                </a:lnTo>
                <a:lnTo>
                  <a:pt x="0" y="10948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7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1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24194" y="-147607"/>
            <a:ext cx="15073873" cy="11458023"/>
            <a:chOff x="0" y="0"/>
            <a:chExt cx="1335866" cy="10154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5866" cy="1015425"/>
            </a:xfrm>
            <a:custGeom>
              <a:avLst/>
              <a:gdLst/>
              <a:ahLst/>
              <a:cxnLst/>
              <a:rect r="r" b="b" t="t" l="l"/>
              <a:pathLst>
                <a:path h="1015425" w="1335866">
                  <a:moveTo>
                    <a:pt x="203200" y="0"/>
                  </a:moveTo>
                  <a:lnTo>
                    <a:pt x="1335866" y="0"/>
                  </a:lnTo>
                  <a:lnTo>
                    <a:pt x="1132666" y="1015425"/>
                  </a:lnTo>
                  <a:lnTo>
                    <a:pt x="0" y="101542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7259" t="0" r="-725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461636" y="4082908"/>
            <a:ext cx="6197491" cy="1911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642"/>
              </a:lnSpc>
              <a:spcBef>
                <a:spcPct val="0"/>
              </a:spcBef>
            </a:pPr>
            <a:r>
              <a:rPr lang="en-US" sz="11172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THANK YOU</a:t>
            </a:r>
          </a:p>
        </p:txBody>
      </p:sp>
      <p:grpSp>
        <p:nvGrpSpPr>
          <p:cNvPr name="Group 5" id="5"/>
          <p:cNvGrpSpPr/>
          <p:nvPr/>
        </p:nvGrpSpPr>
        <p:grpSpPr>
          <a:xfrm rot="-10800000">
            <a:off x="9822861" y="8543643"/>
            <a:ext cx="1503476" cy="3486713"/>
            <a:chOff x="0" y="0"/>
            <a:chExt cx="406400" cy="9424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942483"/>
            </a:xfrm>
            <a:custGeom>
              <a:avLst/>
              <a:gdLst/>
              <a:ahLst/>
              <a:cxnLst/>
              <a:rect r="r" b="b" t="t" l="l"/>
              <a:pathLst>
                <a:path h="942483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673644" y="3433150"/>
            <a:ext cx="4150433" cy="3486713"/>
            <a:chOff x="0" y="0"/>
            <a:chExt cx="1121891" cy="9424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1891" cy="942483"/>
            </a:xfrm>
            <a:custGeom>
              <a:avLst/>
              <a:gdLst/>
              <a:ahLst/>
              <a:cxnLst/>
              <a:rect r="r" b="b" t="t" l="l"/>
              <a:pathLst>
                <a:path h="942483" w="1121891">
                  <a:moveTo>
                    <a:pt x="203200" y="0"/>
                  </a:moveTo>
                  <a:lnTo>
                    <a:pt x="1121891" y="0"/>
                  </a:lnTo>
                  <a:lnTo>
                    <a:pt x="91869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918691" cy="98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2D31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942975"/>
            <a:ext cx="6744967" cy="78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455"/>
              </a:lnSpc>
              <a:spcBef>
                <a:spcPct val="0"/>
              </a:spcBef>
            </a:pPr>
            <a:r>
              <a:rPr lang="he-IL" sz="461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  <a:rtl val="true"/>
              </a:rPr>
              <a:t>שינויים בבניית הפרויקט</a:t>
            </a:r>
            <a:r>
              <a:rPr lang="en-US" sz="461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224868" y="3284720"/>
            <a:ext cx="236823" cy="209699"/>
            <a:chOff x="0" y="0"/>
            <a:chExt cx="175449" cy="1553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449" cy="155354"/>
            </a:xfrm>
            <a:custGeom>
              <a:avLst/>
              <a:gdLst/>
              <a:ahLst/>
              <a:cxnLst/>
              <a:rect r="r" b="b" t="t" l="l"/>
              <a:pathLst>
                <a:path h="155354" w="175449">
                  <a:moveTo>
                    <a:pt x="0" y="0"/>
                  </a:moveTo>
                  <a:lnTo>
                    <a:pt x="175449" y="0"/>
                  </a:lnTo>
                  <a:lnTo>
                    <a:pt x="17544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75449" cy="183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67714" y="3122795"/>
            <a:ext cx="6653243" cy="2306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rtl="true">
              <a:lnSpc>
                <a:spcPts val="4620"/>
              </a:lnSpc>
            </a:pPr>
            <a:r>
              <a:rPr lang="he-IL" sz="3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החלפת עצי ההחלטה והחוקים הידניים במודל </a:t>
            </a:r>
            <a:r>
              <a:rPr lang="en-US" sz="3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Vision Transformer (ViT)</a:t>
            </a:r>
            <a:r>
              <a:rPr lang="ar-EG" sz="3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 </a:t>
            </a:r>
          </a:p>
          <a:p>
            <a:pPr algn="just" rtl="true">
              <a:lnSpc>
                <a:spcPts val="4620"/>
              </a:lnSpc>
            </a:pPr>
            <a:r>
              <a:rPr lang="he-IL" sz="3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הלומד קשרים מרחביים בתמונה.</a:t>
            </a:r>
          </a:p>
          <a:p>
            <a:pPr algn="just">
              <a:lnSpc>
                <a:spcPts val="4620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8224868" y="6161687"/>
            <a:ext cx="236823" cy="209699"/>
            <a:chOff x="0" y="0"/>
            <a:chExt cx="175449" cy="1553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5449" cy="155354"/>
            </a:xfrm>
            <a:custGeom>
              <a:avLst/>
              <a:gdLst/>
              <a:ahLst/>
              <a:cxnLst/>
              <a:rect r="r" b="b" t="t" l="l"/>
              <a:pathLst>
                <a:path h="155354" w="175449">
                  <a:moveTo>
                    <a:pt x="0" y="0"/>
                  </a:moveTo>
                  <a:lnTo>
                    <a:pt x="175449" y="0"/>
                  </a:lnTo>
                  <a:lnTo>
                    <a:pt x="17544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75449" cy="183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517794" y="5980712"/>
            <a:ext cx="5193533" cy="114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4620"/>
              </a:lnSpc>
            </a:pPr>
            <a:r>
              <a:rPr lang="he-IL" sz="3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שילוב מדד </a:t>
            </a:r>
            <a:r>
              <a:rPr lang="en-US" sz="3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accuracy</a:t>
            </a:r>
            <a:r>
              <a:rPr lang="he-IL" sz="3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 בקוד.</a:t>
            </a:r>
          </a:p>
          <a:p>
            <a:pPr algn="l">
              <a:lnSpc>
                <a:spcPts val="4620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5652144" y="3389569"/>
            <a:ext cx="236823" cy="209699"/>
            <a:chOff x="0" y="0"/>
            <a:chExt cx="175449" cy="1553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5449" cy="155354"/>
            </a:xfrm>
            <a:custGeom>
              <a:avLst/>
              <a:gdLst/>
              <a:ahLst/>
              <a:cxnLst/>
              <a:rect r="r" b="b" t="t" l="l"/>
              <a:pathLst>
                <a:path h="155354" w="175449">
                  <a:moveTo>
                    <a:pt x="0" y="0"/>
                  </a:moveTo>
                  <a:lnTo>
                    <a:pt x="175449" y="0"/>
                  </a:lnTo>
                  <a:lnTo>
                    <a:pt x="17544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75449" cy="183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620989" y="3189470"/>
            <a:ext cx="5794332" cy="1726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4616"/>
              </a:lnSpc>
            </a:pPr>
            <a:r>
              <a:rPr lang="he-IL" sz="329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מעבר לשימוש בשלד תלת מימדי המאפשר דיוק גבוה יותר לעומת דו מימד.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5652144" y="6161687"/>
            <a:ext cx="236823" cy="209699"/>
            <a:chOff x="0" y="0"/>
            <a:chExt cx="175449" cy="1553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5449" cy="155354"/>
            </a:xfrm>
            <a:custGeom>
              <a:avLst/>
              <a:gdLst/>
              <a:ahLst/>
              <a:cxnLst/>
              <a:rect r="r" b="b" t="t" l="l"/>
              <a:pathLst>
                <a:path h="155354" w="175449">
                  <a:moveTo>
                    <a:pt x="0" y="0"/>
                  </a:moveTo>
                  <a:lnTo>
                    <a:pt x="175449" y="0"/>
                  </a:lnTo>
                  <a:lnTo>
                    <a:pt x="17544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75449" cy="183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489871" y="5961662"/>
            <a:ext cx="5925449" cy="172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4620"/>
              </a:lnSpc>
              <a:spcBef>
                <a:spcPct val="0"/>
              </a:spcBef>
            </a:pPr>
            <a:r>
              <a:rPr lang="he-IL" sz="3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שימוש ב-</a:t>
            </a:r>
            <a:r>
              <a:rPr lang="en-US" sz="3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SDXL</a:t>
            </a:r>
            <a:r>
              <a:rPr lang="he-IL" sz="3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 ושלדים וירטואליים לייצור מאגר נתונים רחב ומגוון ללא צורך בצילום פיזי.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1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6126" y="2266443"/>
            <a:ext cx="17049229" cy="5754115"/>
          </a:xfrm>
          <a:custGeom>
            <a:avLst/>
            <a:gdLst/>
            <a:ahLst/>
            <a:cxnLst/>
            <a:rect r="r" b="b" t="t" l="l"/>
            <a:pathLst>
              <a:path h="5754115" w="17049229">
                <a:moveTo>
                  <a:pt x="0" y="0"/>
                </a:moveTo>
                <a:lnTo>
                  <a:pt x="17049229" y="0"/>
                </a:lnTo>
                <a:lnTo>
                  <a:pt x="17049229" y="5754114"/>
                </a:lnTo>
                <a:lnTo>
                  <a:pt x="0" y="5754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15315" y="942975"/>
            <a:ext cx="10541427" cy="684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03"/>
              </a:lnSpc>
              <a:spcBef>
                <a:spcPct val="0"/>
              </a:spcBef>
            </a:pPr>
            <a:r>
              <a:rPr lang="he-IL" sz="393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  <a:rtl val="true"/>
              </a:rPr>
              <a:t>פרויקטים דומים והקשר שלהם למודל שלנו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1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13517" y="0"/>
            <a:ext cx="11152247" cy="10737100"/>
            <a:chOff x="0" y="0"/>
            <a:chExt cx="1054686" cy="10154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686" cy="1015425"/>
            </a:xfrm>
            <a:custGeom>
              <a:avLst/>
              <a:gdLst/>
              <a:ahLst/>
              <a:cxnLst/>
              <a:rect r="r" b="b" t="t" l="l"/>
              <a:pathLst>
                <a:path h="1015425" w="1054686">
                  <a:moveTo>
                    <a:pt x="203200" y="0"/>
                  </a:moveTo>
                  <a:lnTo>
                    <a:pt x="1054686" y="0"/>
                  </a:lnTo>
                  <a:lnTo>
                    <a:pt x="851486" y="1015425"/>
                  </a:lnTo>
                  <a:lnTo>
                    <a:pt x="0" y="101542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0" t="-27948" r="0" b="-2794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765255" y="617132"/>
            <a:ext cx="7022886" cy="74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6181"/>
              </a:lnSpc>
              <a:spcBef>
                <a:spcPct val="0"/>
              </a:spcBef>
            </a:pPr>
            <a:r>
              <a:rPr lang="he-IL" sz="4415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  <a:rtl val="true"/>
              </a:rPr>
              <a:t>ציטוטים רלוונטים ומשמעויות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0993" y="2138647"/>
            <a:ext cx="10442524" cy="288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Human Pose Estimation and Action Recognition for Fitness Movements (2023)</a:t>
            </a:r>
          </a:p>
          <a:p>
            <a:pPr algn="l">
              <a:lnSpc>
                <a:spcPts val="3363"/>
              </a:lnSpc>
            </a:pPr>
            <a:r>
              <a:rPr lang="en-US" sz="240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"Pose estimation combined with classification can effectively recognize fitness movements based on joint keypoints."</a:t>
            </a:r>
          </a:p>
          <a:p>
            <a:pPr algn="l">
              <a:lnSpc>
                <a:spcPts val="3363"/>
              </a:lnSpc>
            </a:pPr>
          </a:p>
          <a:p>
            <a:pPr algn="r" rtl="true">
              <a:lnSpc>
                <a:spcPts val="3363"/>
              </a:lnSpc>
            </a:pPr>
            <a:r>
              <a:rPr lang="he-IL" sz="2402" u="sng">
                <a:solidFill>
                  <a:srgbClr val="FFB000"/>
                </a:solidFill>
                <a:latin typeface="Open Sans"/>
                <a:ea typeface="Open Sans"/>
                <a:cs typeface="Open Sans"/>
                <a:sym typeface="Open Sans"/>
                <a:hlinkClick r:id="rId3" tooltip="https://www.sciencedirect.com/science/article/abs/pii/S0097849323002315?utm_source=chatgpt.com"/>
                <a:rtl val="true"/>
              </a:rPr>
              <a:t>קישור למאמר</a:t>
            </a:r>
          </a:p>
          <a:p>
            <a:pPr algn="l">
              <a:lnSpc>
                <a:spcPts val="3363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70993" y="4916711"/>
            <a:ext cx="10442524" cy="2468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3"/>
              </a:lnSpc>
            </a:pPr>
            <a:r>
              <a:rPr lang="en-US" sz="2402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AI Fitness Trainer Using Human Pose Estimation (2023)</a:t>
            </a:r>
          </a:p>
          <a:p>
            <a:pPr algn="l">
              <a:lnSpc>
                <a:spcPts val="3363"/>
              </a:lnSpc>
            </a:pPr>
            <a:r>
              <a:rPr lang="en-US" sz="240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"Mediapipe BlazePose is used to analyze exercise posture and provide real-time feedback to users."</a:t>
            </a:r>
          </a:p>
          <a:p>
            <a:pPr algn="l">
              <a:lnSpc>
                <a:spcPts val="3363"/>
              </a:lnSpc>
            </a:pPr>
          </a:p>
          <a:p>
            <a:pPr algn="r" rtl="true">
              <a:lnSpc>
                <a:spcPts val="3363"/>
              </a:lnSpc>
            </a:pPr>
            <a:r>
              <a:rPr lang="he-IL" sz="2402" u="sng">
                <a:solidFill>
                  <a:srgbClr val="FFB000"/>
                </a:solidFill>
                <a:latin typeface="Open Sans"/>
                <a:ea typeface="Open Sans"/>
                <a:cs typeface="Open Sans"/>
                <a:sym typeface="Open Sans"/>
                <a:hlinkClick r:id="rId4" tooltip="https://www.ijert.org/ai-fitness-trainer-using-human-pose-estimation?utm_source=chatgpt.com"/>
                <a:rtl val="true"/>
              </a:rPr>
              <a:t>קישור למאמר</a:t>
            </a:r>
          </a:p>
          <a:p>
            <a:pPr algn="l">
              <a:lnSpc>
                <a:spcPts val="336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77506" y="7380450"/>
            <a:ext cx="10527545" cy="291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Verification of Reliability and Validity of Motion Analysis Using OpenPose (2020)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"It is possible to measure joint angles during squat using pose estimation from a single camera."</a:t>
            </a:r>
          </a:p>
          <a:p>
            <a:pPr algn="l">
              <a:lnSpc>
                <a:spcPts val="3359"/>
              </a:lnSpc>
            </a:pPr>
          </a:p>
          <a:p>
            <a:pPr algn="r" rtl="true">
              <a:lnSpc>
                <a:spcPts val="3359"/>
              </a:lnSpc>
            </a:pPr>
            <a:r>
              <a:rPr lang="he-IL" sz="2400" u="sng">
                <a:solidFill>
                  <a:srgbClr val="FFB000"/>
                </a:solidFill>
                <a:latin typeface="Open Sans"/>
                <a:ea typeface="Open Sans"/>
                <a:cs typeface="Open Sans"/>
                <a:sym typeface="Open Sans"/>
                <a:hlinkClick r:id="rId5" tooltip="https://pubmed.ncbi.nlm.nih.gov/32485426/"/>
                <a:rtl val="true"/>
              </a:rPr>
              <a:t>קישור למאמר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1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95080" y="-1797796"/>
            <a:ext cx="20878160" cy="5047694"/>
            <a:chOff x="0" y="0"/>
            <a:chExt cx="3206044" cy="7751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06044" cy="775122"/>
            </a:xfrm>
            <a:custGeom>
              <a:avLst/>
              <a:gdLst/>
              <a:ahLst/>
              <a:cxnLst/>
              <a:rect r="r" b="b" t="t" l="l"/>
              <a:pathLst>
                <a:path h="775122" w="3206044">
                  <a:moveTo>
                    <a:pt x="0" y="0"/>
                  </a:moveTo>
                  <a:lnTo>
                    <a:pt x="3206044" y="0"/>
                  </a:lnTo>
                  <a:lnTo>
                    <a:pt x="3206044" y="775122"/>
                  </a:lnTo>
                  <a:lnTo>
                    <a:pt x="0" y="775122"/>
                  </a:lnTo>
                  <a:close/>
                </a:path>
              </a:pathLst>
            </a:custGeom>
            <a:blipFill>
              <a:blip r:embed="rId2"/>
              <a:stretch>
                <a:fillRect l="0" t="-13410" r="0" b="-16216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891790" y="3934931"/>
            <a:ext cx="2945195" cy="749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5743"/>
              </a:lnSpc>
            </a:pPr>
            <a:r>
              <a:rPr lang="he-IL" sz="526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  <a:rtl val="true"/>
              </a:rPr>
              <a:t>הבעיה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5143500"/>
            <a:ext cx="14909274" cy="4659148"/>
          </a:xfrm>
          <a:custGeom>
            <a:avLst/>
            <a:gdLst/>
            <a:ahLst/>
            <a:cxnLst/>
            <a:rect r="r" b="b" t="t" l="l"/>
            <a:pathLst>
              <a:path h="4659148" w="14909274">
                <a:moveTo>
                  <a:pt x="0" y="0"/>
                </a:moveTo>
                <a:lnTo>
                  <a:pt x="14909274" y="0"/>
                </a:lnTo>
                <a:lnTo>
                  <a:pt x="14909274" y="4659148"/>
                </a:lnTo>
                <a:lnTo>
                  <a:pt x="0" y="465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1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64814" y="3138823"/>
            <a:ext cx="6929685" cy="744941"/>
          </a:xfrm>
          <a:custGeom>
            <a:avLst/>
            <a:gdLst/>
            <a:ahLst/>
            <a:cxnLst/>
            <a:rect r="r" b="b" t="t" l="l"/>
            <a:pathLst>
              <a:path h="744941" w="6929685">
                <a:moveTo>
                  <a:pt x="0" y="0"/>
                </a:moveTo>
                <a:lnTo>
                  <a:pt x="6929685" y="0"/>
                </a:lnTo>
                <a:lnTo>
                  <a:pt x="6929685" y="744941"/>
                </a:lnTo>
                <a:lnTo>
                  <a:pt x="0" y="744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1888" y="3138823"/>
            <a:ext cx="6929685" cy="744941"/>
          </a:xfrm>
          <a:custGeom>
            <a:avLst/>
            <a:gdLst/>
            <a:ahLst/>
            <a:cxnLst/>
            <a:rect r="r" b="b" t="t" l="l"/>
            <a:pathLst>
              <a:path h="744941" w="6929685">
                <a:moveTo>
                  <a:pt x="0" y="0"/>
                </a:moveTo>
                <a:lnTo>
                  <a:pt x="6929685" y="0"/>
                </a:lnTo>
                <a:lnTo>
                  <a:pt x="6929685" y="744941"/>
                </a:lnTo>
                <a:lnTo>
                  <a:pt x="0" y="744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463725" y="914400"/>
            <a:ext cx="5795575" cy="101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rtl="true">
              <a:lnSpc>
                <a:spcPts val="8360"/>
              </a:lnSpc>
              <a:spcBef>
                <a:spcPct val="0"/>
              </a:spcBef>
            </a:pPr>
            <a:r>
              <a:rPr lang="he-IL" sz="597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  <a:rtl val="true"/>
              </a:rPr>
              <a:t>החידוש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81272" y="4476701"/>
            <a:ext cx="8313227" cy="3511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4830"/>
              </a:lnSpc>
            </a:pPr>
            <a:r>
              <a:rPr lang="he-IL" sz="34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ניתוח בתלת-ממד</a:t>
            </a:r>
          </a:p>
          <a:p>
            <a:pPr algn="r" rtl="true">
              <a:lnSpc>
                <a:spcPts val="3499"/>
              </a:lnSpc>
            </a:pPr>
          </a:p>
          <a:p>
            <a:pPr algn="r" rtl="true">
              <a:lnSpc>
                <a:spcPts val="3960"/>
              </a:lnSpc>
            </a:pPr>
            <a:r>
              <a:rPr lang="he-IL" sz="28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המודל בונה שלד (</a:t>
            </a:r>
            <a:r>
              <a:rPr lang="en-US" sz="28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Skeleton Tree</a:t>
            </a:r>
            <a:r>
              <a:rPr lang="ar-EG" sz="28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). </a:t>
            </a:r>
          </a:p>
          <a:p>
            <a:pPr algn="r" rtl="true">
              <a:lnSpc>
                <a:spcPts val="3960"/>
              </a:lnSpc>
            </a:pPr>
            <a:r>
              <a:rPr lang="he-IL" sz="28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בניגוד לניתוח דו-ממדי, המערכת מזהה עומק וסיבוב מפרקים במרחב </a:t>
            </a:r>
            <a:r>
              <a:rPr lang="en-US" sz="28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XYZ</a:t>
            </a:r>
            <a:r>
              <a:rPr lang="he-IL" sz="282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, מה שמאפשר דיוק בזיהוי טעויות יציבה.</a:t>
            </a:r>
          </a:p>
          <a:p>
            <a:pPr algn="r" rtl="true">
              <a:lnSpc>
                <a:spcPts val="396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47122" y="4486226"/>
            <a:ext cx="7654450" cy="3762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4890"/>
              </a:lnSpc>
            </a:pPr>
            <a:r>
              <a:rPr lang="he-IL" sz="34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הנחיות מילוליות מבוססות </a:t>
            </a:r>
            <a:r>
              <a:rPr lang="en-US" sz="349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LLM</a:t>
            </a:r>
          </a:p>
          <a:p>
            <a:pPr algn="r" rtl="true">
              <a:lnSpc>
                <a:spcPts val="3350"/>
              </a:lnSpc>
            </a:pPr>
          </a:p>
          <a:p>
            <a:pPr algn="r" rtl="true">
              <a:lnSpc>
                <a:spcPts val="3823"/>
              </a:lnSpc>
            </a:pPr>
            <a:r>
              <a:rPr lang="he-IL" sz="273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המודל מתרגם נתונים טכניים להסברים קצרים וברורים. </a:t>
            </a:r>
          </a:p>
          <a:p>
            <a:pPr algn="r" rtl="true">
              <a:lnSpc>
                <a:spcPts val="3603"/>
              </a:lnSpc>
            </a:pPr>
            <a:r>
              <a:rPr lang="he-IL" sz="25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שילוב בין תוצאות ה-</a:t>
            </a:r>
            <a:r>
              <a:rPr lang="en-US" sz="25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Classifier</a:t>
            </a:r>
            <a:r>
              <a:rPr lang="he-IL" sz="25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 (האם הסקוואט טוב או רע) לבין מודל שפה.</a:t>
            </a:r>
          </a:p>
          <a:p>
            <a:pPr algn="r" rtl="true">
              <a:lnSpc>
                <a:spcPts val="3603"/>
              </a:lnSpc>
            </a:pPr>
            <a:r>
              <a:rPr lang="he-IL" sz="257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rtl val="true"/>
              </a:rPr>
              <a:t>המשתמש מקבל הנחיות אימון ספציפיות המבוססות על הנתונים שנמדדו ולא רק סיווג טוב/לא טוב.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1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87651" y="933450"/>
            <a:ext cx="5242441" cy="93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7797"/>
              </a:lnSpc>
              <a:spcBef>
                <a:spcPct val="0"/>
              </a:spcBef>
            </a:pPr>
            <a:r>
              <a:rPr lang="he-IL" sz="556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השאלה המחקרית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687651" y="1868300"/>
            <a:ext cx="5229722" cy="227018"/>
          </a:xfrm>
          <a:custGeom>
            <a:avLst/>
            <a:gdLst/>
            <a:ahLst/>
            <a:cxnLst/>
            <a:rect r="r" b="b" t="t" l="l"/>
            <a:pathLst>
              <a:path h="227018" w="5229722">
                <a:moveTo>
                  <a:pt x="0" y="0"/>
                </a:moveTo>
                <a:lnTo>
                  <a:pt x="5229722" y="0"/>
                </a:lnTo>
                <a:lnTo>
                  <a:pt x="5229722" y="227018"/>
                </a:lnTo>
                <a:lnTo>
                  <a:pt x="0" y="22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7643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43624" y="3130544"/>
            <a:ext cx="16073749" cy="2089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5560"/>
              </a:lnSpc>
              <a:spcBef>
                <a:spcPct val="0"/>
              </a:spcBef>
            </a:pPr>
            <a:r>
              <a:rPr lang="he-IL" sz="39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איך מודל יכול להבין תנועות של מתאמן, </a:t>
            </a:r>
          </a:p>
          <a:p>
            <a:pPr algn="r" rtl="true">
              <a:lnSpc>
                <a:spcPts val="5560"/>
              </a:lnSpc>
              <a:spcBef>
                <a:spcPct val="0"/>
              </a:spcBef>
            </a:pPr>
            <a:r>
              <a:rPr lang="he-IL" sz="39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לזהות טעויות בתנוחה, ולהפיק מהן פידבק שמסייע </a:t>
            </a:r>
          </a:p>
          <a:p>
            <a:pPr algn="r" rtl="true">
              <a:lnSpc>
                <a:spcPts val="5560"/>
              </a:lnSpc>
              <a:spcBef>
                <a:spcPct val="0"/>
              </a:spcBef>
            </a:pPr>
            <a:r>
              <a:rPr lang="he-IL" sz="397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לבצע את התרגיל בצורה נכונה ובטוחה יותר?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1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78275" y="465480"/>
            <a:ext cx="8160364" cy="1129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9239"/>
              </a:lnSpc>
              <a:spcBef>
                <a:spcPct val="0"/>
              </a:spcBef>
            </a:pPr>
            <a:r>
              <a:rPr lang="he-IL" sz="6599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  <a:rtl val="true"/>
              </a:rPr>
              <a:t>דגימה של דאטה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2682709" y="589305"/>
            <a:ext cx="6161477" cy="1339782"/>
            <a:chOff x="0" y="0"/>
            <a:chExt cx="4010989" cy="8721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10989" cy="872169"/>
            </a:xfrm>
            <a:custGeom>
              <a:avLst/>
              <a:gdLst/>
              <a:ahLst/>
              <a:cxnLst/>
              <a:rect r="r" b="b" t="t" l="l"/>
              <a:pathLst>
                <a:path h="872169" w="4010989">
                  <a:moveTo>
                    <a:pt x="203200" y="0"/>
                  </a:moveTo>
                  <a:lnTo>
                    <a:pt x="4010989" y="0"/>
                  </a:lnTo>
                  <a:lnTo>
                    <a:pt x="3807789" y="872169"/>
                  </a:lnTo>
                  <a:lnTo>
                    <a:pt x="0" y="872169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3807789" cy="910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69916" y="589305"/>
            <a:ext cx="6161477" cy="1339782"/>
            <a:chOff x="0" y="0"/>
            <a:chExt cx="4010989" cy="8721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10989" cy="872169"/>
            </a:xfrm>
            <a:custGeom>
              <a:avLst/>
              <a:gdLst/>
              <a:ahLst/>
              <a:cxnLst/>
              <a:rect r="r" b="b" t="t" l="l"/>
              <a:pathLst>
                <a:path h="872169" w="4010989">
                  <a:moveTo>
                    <a:pt x="203200" y="0"/>
                  </a:moveTo>
                  <a:lnTo>
                    <a:pt x="4010989" y="0"/>
                  </a:lnTo>
                  <a:lnTo>
                    <a:pt x="3807789" y="872169"/>
                  </a:lnTo>
                  <a:lnTo>
                    <a:pt x="0" y="872169"/>
                  </a:lnTo>
                  <a:lnTo>
                    <a:pt x="2032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3807789" cy="910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221172" y="2345340"/>
            <a:ext cx="3635543" cy="3805860"/>
          </a:xfrm>
          <a:custGeom>
            <a:avLst/>
            <a:gdLst/>
            <a:ahLst/>
            <a:cxnLst/>
            <a:rect r="r" b="b" t="t" l="l"/>
            <a:pathLst>
              <a:path h="3805860" w="3635543">
                <a:moveTo>
                  <a:pt x="0" y="0"/>
                </a:moveTo>
                <a:lnTo>
                  <a:pt x="3635543" y="0"/>
                </a:lnTo>
                <a:lnTo>
                  <a:pt x="3635543" y="3805860"/>
                </a:lnTo>
                <a:lnTo>
                  <a:pt x="0" y="380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42" t="0" r="-2342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12509" y="2304538"/>
            <a:ext cx="3901045" cy="3846662"/>
          </a:xfrm>
          <a:custGeom>
            <a:avLst/>
            <a:gdLst/>
            <a:ahLst/>
            <a:cxnLst/>
            <a:rect r="r" b="b" t="t" l="l"/>
            <a:pathLst>
              <a:path h="3846662" w="3901045">
                <a:moveTo>
                  <a:pt x="0" y="0"/>
                </a:moveTo>
                <a:lnTo>
                  <a:pt x="3901045" y="0"/>
                </a:lnTo>
                <a:lnTo>
                  <a:pt x="3901045" y="3846662"/>
                </a:lnTo>
                <a:lnTo>
                  <a:pt x="0" y="3846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06" r="0" b="-70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00350" y="6327892"/>
            <a:ext cx="3604898" cy="3773779"/>
          </a:xfrm>
          <a:custGeom>
            <a:avLst/>
            <a:gdLst/>
            <a:ahLst/>
            <a:cxnLst/>
            <a:rect r="r" b="b" t="t" l="l"/>
            <a:pathLst>
              <a:path h="3773779" w="3604898">
                <a:moveTo>
                  <a:pt x="0" y="0"/>
                </a:moveTo>
                <a:lnTo>
                  <a:pt x="3604898" y="0"/>
                </a:lnTo>
                <a:lnTo>
                  <a:pt x="3604898" y="3773779"/>
                </a:lnTo>
                <a:lnTo>
                  <a:pt x="0" y="3773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42" t="0" r="-2342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71651" y="6327892"/>
            <a:ext cx="3814200" cy="3814200"/>
          </a:xfrm>
          <a:custGeom>
            <a:avLst/>
            <a:gdLst/>
            <a:ahLst/>
            <a:cxnLst/>
            <a:rect r="r" b="b" t="t" l="l"/>
            <a:pathLst>
              <a:path h="3814200" w="3814200">
                <a:moveTo>
                  <a:pt x="0" y="0"/>
                </a:moveTo>
                <a:lnTo>
                  <a:pt x="3814200" y="0"/>
                </a:lnTo>
                <a:lnTo>
                  <a:pt x="3814200" y="3814201"/>
                </a:lnTo>
                <a:lnTo>
                  <a:pt x="0" y="3814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31285" y="2193969"/>
            <a:ext cx="4067800" cy="4067800"/>
          </a:xfrm>
          <a:custGeom>
            <a:avLst/>
            <a:gdLst/>
            <a:ahLst/>
            <a:cxnLst/>
            <a:rect r="r" b="b" t="t" l="l"/>
            <a:pathLst>
              <a:path h="4067800" w="4067800">
                <a:moveTo>
                  <a:pt x="0" y="0"/>
                </a:moveTo>
                <a:lnTo>
                  <a:pt x="4067800" y="0"/>
                </a:lnTo>
                <a:lnTo>
                  <a:pt x="4067800" y="4067800"/>
                </a:lnTo>
                <a:lnTo>
                  <a:pt x="0" y="4067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1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83856" y="1767069"/>
            <a:ext cx="6202801" cy="5172902"/>
          </a:xfrm>
          <a:custGeom>
            <a:avLst/>
            <a:gdLst/>
            <a:ahLst/>
            <a:cxnLst/>
            <a:rect r="r" b="b" t="t" l="l"/>
            <a:pathLst>
              <a:path h="5172902" w="6202801">
                <a:moveTo>
                  <a:pt x="0" y="0"/>
                </a:moveTo>
                <a:lnTo>
                  <a:pt x="6202801" y="0"/>
                </a:lnTo>
                <a:lnTo>
                  <a:pt x="6202801" y="5172902"/>
                </a:lnTo>
                <a:lnTo>
                  <a:pt x="0" y="5172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31918" y="6939971"/>
            <a:ext cx="9189997" cy="2883362"/>
          </a:xfrm>
          <a:custGeom>
            <a:avLst/>
            <a:gdLst/>
            <a:ahLst/>
            <a:cxnLst/>
            <a:rect r="r" b="b" t="t" l="l"/>
            <a:pathLst>
              <a:path h="2883362" w="9189997">
                <a:moveTo>
                  <a:pt x="0" y="0"/>
                </a:moveTo>
                <a:lnTo>
                  <a:pt x="9189997" y="0"/>
                </a:lnTo>
                <a:lnTo>
                  <a:pt x="9189997" y="2883361"/>
                </a:lnTo>
                <a:lnTo>
                  <a:pt x="0" y="288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56203" y="645238"/>
            <a:ext cx="10541427" cy="68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rtl="true">
              <a:lnSpc>
                <a:spcPts val="5503"/>
              </a:lnSpc>
              <a:spcBef>
                <a:spcPct val="0"/>
              </a:spcBef>
            </a:pPr>
            <a:r>
              <a:rPr lang="he-IL" sz="393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  <a:rtl val="true"/>
              </a:rPr>
              <a:t>ניתוח נתונים - </a:t>
            </a:r>
            <a:r>
              <a:rPr lang="en-US" sz="3931" i="true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EDA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09238" y="1767069"/>
            <a:ext cx="6897203" cy="5172902"/>
          </a:xfrm>
          <a:custGeom>
            <a:avLst/>
            <a:gdLst/>
            <a:ahLst/>
            <a:cxnLst/>
            <a:rect r="r" b="b" t="t" l="l"/>
            <a:pathLst>
              <a:path h="5172902" w="6897203">
                <a:moveTo>
                  <a:pt x="0" y="0"/>
                </a:moveTo>
                <a:lnTo>
                  <a:pt x="6897202" y="0"/>
                </a:lnTo>
                <a:lnTo>
                  <a:pt x="6897202" y="5172902"/>
                </a:lnTo>
                <a:lnTo>
                  <a:pt x="0" y="5172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6436" y="7292396"/>
            <a:ext cx="6780004" cy="635625"/>
          </a:xfrm>
          <a:custGeom>
            <a:avLst/>
            <a:gdLst/>
            <a:ahLst/>
            <a:cxnLst/>
            <a:rect r="r" b="b" t="t" l="l"/>
            <a:pathLst>
              <a:path h="635625" w="6780004">
                <a:moveTo>
                  <a:pt x="0" y="0"/>
                </a:moveTo>
                <a:lnTo>
                  <a:pt x="6780004" y="0"/>
                </a:lnTo>
                <a:lnTo>
                  <a:pt x="6780004" y="635625"/>
                </a:lnTo>
                <a:lnTo>
                  <a:pt x="0" y="635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DAG8OadA0Cc</dc:identifier>
  <dcterms:modified xsi:type="dcterms:W3CDTF">2011-08-01T06:04:30Z</dcterms:modified>
  <cp:revision>1</cp:revision>
  <dc:title>Gold and Black Geometric Modern Gym Presentation Template</dc:title>
</cp:coreProperties>
</file>